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984" r:id="rId1"/>
    <p:sldMasterId id="2147483996" r:id="rId2"/>
  </p:sldMasterIdLst>
  <p:notesMasterIdLst>
    <p:notesMasterId r:id="rId13"/>
  </p:notesMasterIdLst>
  <p:handoutMasterIdLst>
    <p:handoutMasterId r:id="rId14"/>
  </p:handoutMasterIdLst>
  <p:sldIdLst>
    <p:sldId id="256" r:id="rId3"/>
    <p:sldId id="537" r:id="rId4"/>
    <p:sldId id="531" r:id="rId5"/>
    <p:sldId id="522" r:id="rId6"/>
    <p:sldId id="534" r:id="rId7"/>
    <p:sldId id="532" r:id="rId8"/>
    <p:sldId id="533" r:id="rId9"/>
    <p:sldId id="516" r:id="rId10"/>
    <p:sldId id="500" r:id="rId11"/>
    <p:sldId id="439" r:id="rId12"/>
  </p:sldIdLst>
  <p:sldSz cx="9144000" cy="6858000" type="screen4x3"/>
  <p:notesSz cx="6805613" cy="9944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ervantes_m" initials="mc" lastIdx="1" clrIdx="0"/>
  <p:cmAuthor id="1" name="Kupka_D" initials="K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uddeb\SkyDrive\Dokumente\oecd_si\case_studies\kfz-neuzulassungen_jaenner_bis_mai_2014_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Tabelle1!$B$25</c:f>
              <c:strCache>
                <c:ptCount val="1"/>
                <c:pt idx="0">
                  <c:v>number of newly registered EVs in Austria</c:v>
                </c:pt>
              </c:strCache>
            </c:strRef>
          </c:tx>
          <c:cat>
            <c:numRef>
              <c:f>Tabelle1!$A$26:$A$78</c:f>
              <c:numCache>
                <c:formatCode>mmm\-yy</c:formatCode>
                <c:ptCount val="53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</c:numCache>
            </c:numRef>
          </c:cat>
          <c:val>
            <c:numRef>
              <c:f>Tabelle1!$B$26:$B$78</c:f>
              <c:numCache>
                <c:formatCode>General</c:formatCode>
                <c:ptCount val="53"/>
                <c:pt idx="0">
                  <c:v>3</c:v>
                </c:pt>
                <c:pt idx="1">
                  <c:v>3</c:v>
                </c:pt>
                <c:pt idx="2">
                  <c:v>7</c:v>
                </c:pt>
                <c:pt idx="3">
                  <c:v>1</c:v>
                </c:pt>
                <c:pt idx="4">
                  <c:v>28</c:v>
                </c:pt>
                <c:pt idx="5">
                  <c:v>13</c:v>
                </c:pt>
                <c:pt idx="6">
                  <c:v>4</c:v>
                </c:pt>
                <c:pt idx="7">
                  <c:v>7</c:v>
                </c:pt>
                <c:pt idx="8">
                  <c:v>4</c:v>
                </c:pt>
                <c:pt idx="9">
                  <c:v>14</c:v>
                </c:pt>
                <c:pt idx="10">
                  <c:v>10</c:v>
                </c:pt>
                <c:pt idx="11">
                  <c:v>18</c:v>
                </c:pt>
                <c:pt idx="12">
                  <c:v>35</c:v>
                </c:pt>
                <c:pt idx="13">
                  <c:v>65</c:v>
                </c:pt>
                <c:pt idx="14">
                  <c:v>73</c:v>
                </c:pt>
                <c:pt idx="15">
                  <c:v>65</c:v>
                </c:pt>
                <c:pt idx="16">
                  <c:v>60</c:v>
                </c:pt>
                <c:pt idx="17">
                  <c:v>60</c:v>
                </c:pt>
                <c:pt idx="18">
                  <c:v>47</c:v>
                </c:pt>
                <c:pt idx="19">
                  <c:v>51</c:v>
                </c:pt>
                <c:pt idx="20">
                  <c:v>42</c:v>
                </c:pt>
                <c:pt idx="21">
                  <c:v>26</c:v>
                </c:pt>
                <c:pt idx="22">
                  <c:v>32</c:v>
                </c:pt>
                <c:pt idx="23">
                  <c:v>75</c:v>
                </c:pt>
                <c:pt idx="24">
                  <c:v>63</c:v>
                </c:pt>
                <c:pt idx="25">
                  <c:v>42</c:v>
                </c:pt>
                <c:pt idx="26">
                  <c:v>28</c:v>
                </c:pt>
                <c:pt idx="27">
                  <c:v>28</c:v>
                </c:pt>
                <c:pt idx="28">
                  <c:v>28</c:v>
                </c:pt>
                <c:pt idx="29">
                  <c:v>15</c:v>
                </c:pt>
                <c:pt idx="30">
                  <c:v>28</c:v>
                </c:pt>
                <c:pt idx="31">
                  <c:v>28</c:v>
                </c:pt>
                <c:pt idx="32">
                  <c:v>49</c:v>
                </c:pt>
                <c:pt idx="33">
                  <c:v>53</c:v>
                </c:pt>
                <c:pt idx="34">
                  <c:v>33</c:v>
                </c:pt>
                <c:pt idx="35">
                  <c:v>32</c:v>
                </c:pt>
                <c:pt idx="36">
                  <c:v>8</c:v>
                </c:pt>
                <c:pt idx="37">
                  <c:v>11</c:v>
                </c:pt>
                <c:pt idx="38">
                  <c:v>6</c:v>
                </c:pt>
                <c:pt idx="39">
                  <c:v>23</c:v>
                </c:pt>
                <c:pt idx="40">
                  <c:v>43</c:v>
                </c:pt>
                <c:pt idx="41">
                  <c:v>98</c:v>
                </c:pt>
                <c:pt idx="42">
                  <c:v>88</c:v>
                </c:pt>
                <c:pt idx="43">
                  <c:v>69</c:v>
                </c:pt>
                <c:pt idx="44">
                  <c:v>68</c:v>
                </c:pt>
                <c:pt idx="45">
                  <c:v>72</c:v>
                </c:pt>
                <c:pt idx="46">
                  <c:v>115</c:v>
                </c:pt>
                <c:pt idx="47">
                  <c:v>53</c:v>
                </c:pt>
                <c:pt idx="48">
                  <c:v>73</c:v>
                </c:pt>
                <c:pt idx="49">
                  <c:v>74</c:v>
                </c:pt>
                <c:pt idx="50">
                  <c:v>148</c:v>
                </c:pt>
                <c:pt idx="51">
                  <c:v>135</c:v>
                </c:pt>
                <c:pt idx="52">
                  <c:v>103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482240"/>
        <c:axId val="119483776"/>
      </c:lineChart>
      <c:dateAx>
        <c:axId val="11948224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119483776"/>
        <c:crosses val="autoZero"/>
        <c:auto val="1"/>
        <c:lblOffset val="100"/>
        <c:baseTimeUnit val="months"/>
      </c:dateAx>
      <c:valAx>
        <c:axId val="119483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948224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630" cy="497524"/>
          </a:xfrm>
          <a:prstGeom prst="rect">
            <a:avLst/>
          </a:prstGeom>
        </p:spPr>
        <p:txBody>
          <a:bodyPr vert="horz" wrap="square" lIns="91556" tIns="45779" rIns="91556" bIns="4577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395" y="1"/>
            <a:ext cx="2949630" cy="497524"/>
          </a:xfrm>
          <a:prstGeom prst="rect">
            <a:avLst/>
          </a:prstGeom>
        </p:spPr>
        <p:txBody>
          <a:bodyPr vert="horz" wrap="square" lIns="91556" tIns="45779" rIns="91556" bIns="4577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7D663DD-A347-439F-BFC4-8B6266C3C51E}" type="datetimeFigureOut">
              <a:rPr lang="en-US"/>
              <a:pPr/>
              <a:t>6/17/2015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4989"/>
            <a:ext cx="2949630" cy="497524"/>
          </a:xfrm>
          <a:prstGeom prst="rect">
            <a:avLst/>
          </a:prstGeom>
        </p:spPr>
        <p:txBody>
          <a:bodyPr vert="horz" wrap="square" lIns="91556" tIns="45779" rIns="91556" bIns="4577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395" y="9444989"/>
            <a:ext cx="2949630" cy="497524"/>
          </a:xfrm>
          <a:prstGeom prst="rect">
            <a:avLst/>
          </a:prstGeom>
        </p:spPr>
        <p:txBody>
          <a:bodyPr vert="horz" wrap="square" lIns="91556" tIns="45779" rIns="91556" bIns="4577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BB52AE1-7659-4AC5-B5B4-F8A369A508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04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BFD31-131C-4C73-B616-5F89C1EDDBA0}" type="datetimeFigureOut">
              <a:rPr lang="en-GB" smtClean="0"/>
              <a:t>17/06/2015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A5625-F01E-41AD-9B22-1603415F42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074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60000"/>
              </a:lnSpc>
            </a:pPr>
            <a:r>
              <a:rPr lang="en-GB" dirty="0" smtClean="0"/>
              <a:t>Nix!</a:t>
            </a:r>
            <a:endParaRPr lang="en-GB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FD7EBBB-48D4-4244-8F54-B14D9F243145}" type="slidenum">
              <a:rPr lang="en-US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34EE4-6376-4886-8FA8-2941A6CE1A3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04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93226-18C6-4BDD-A35D-C2227731528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2628508"/>
            <a:ext cx="2628000" cy="4229631"/>
          </a:xfrm>
          <a:prstGeom prst="rect">
            <a:avLst/>
          </a:prstGeom>
        </p:spPr>
      </p:pic>
      <p:pic>
        <p:nvPicPr>
          <p:cNvPr id="36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08"/>
            <a:ext cx="2628000" cy="422963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368000" y="2480400"/>
            <a:ext cx="6300000" cy="1267200"/>
          </a:xfrm>
          <a:prstGeom prst="rect">
            <a:avLst/>
          </a:prstGeom>
        </p:spPr>
        <p:txBody>
          <a:bodyPr lIns="90000" rIns="90000" anchor="b">
            <a:spAutoFit/>
          </a:bodyPr>
          <a:lstStyle>
            <a:lvl1pPr>
              <a:lnSpc>
                <a:spcPts val="4500"/>
              </a:lnSpc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kumimoji="0" lang="en-US" dirty="0" smtClean="0"/>
              <a:t>Click to edit Presentation title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1368000" y="3805200"/>
            <a:ext cx="6300000" cy="352800"/>
          </a:xfrm>
        </p:spPr>
        <p:txBody>
          <a:bodyPr lIns="90000" rIns="90000">
            <a:sp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 smtClean="0"/>
              <a:t>Click to </a:t>
            </a:r>
            <a:r>
              <a:rPr kumimoji="0" lang="fr-FR" dirty="0" err="1" smtClean="0"/>
              <a:t>edit</a:t>
            </a:r>
            <a:r>
              <a:rPr kumimoji="0" lang="fr-FR" dirty="0" smtClean="0"/>
              <a:t> </a:t>
            </a:r>
            <a:r>
              <a:rPr kumimoji="0" lang="fr-FR" dirty="0" err="1" smtClean="0"/>
              <a:t>Subtitle</a:t>
            </a:r>
            <a:endParaRPr kumimoji="0" lang="en-US" dirty="0"/>
          </a:p>
        </p:txBody>
      </p:sp>
      <p:pic>
        <p:nvPicPr>
          <p:cNvPr id="37" name="Imag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200" y="432000"/>
            <a:ext cx="692307" cy="1440000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chemeClr val="bg1"/>
                </a:solidFill>
                <a:latin typeface="Arial"/>
              </a:defRPr>
            </a:lvl1pPr>
          </a:lstStyle>
          <a:p>
            <a:endParaRPr lang="en-US"/>
          </a:p>
        </p:txBody>
      </p:sp>
      <p:pic>
        <p:nvPicPr>
          <p:cNvPr id="10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6055200"/>
            <a:ext cx="1742400" cy="5788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eaLnBrk="1" latinLnBrk="0" hangingPunct="1"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eaLnBrk="1" latinLnBrk="0" hangingPunct="1"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eaLnBrk="1" latinLnBrk="0" hangingPunct="1"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eaLnBrk="1" latinLnBrk="0" hangingPunct="1"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rgbClr val="727272"/>
                </a:solidFill>
                <a:latin typeface="Arial"/>
              </a:defRPr>
            </a:lvl1pPr>
          </a:lstStyle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rgbClr val="727272"/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0000" y="6411600"/>
            <a:ext cx="342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80000" y="237600"/>
            <a:ext cx="7416000" cy="102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</a:t>
            </a:r>
            <a:br>
              <a:rPr lang="en-US" dirty="0" smtClean="0"/>
            </a:br>
            <a:r>
              <a:rPr lang="en-US" dirty="0" smtClean="0"/>
              <a:t>Slide title can be extended to two lines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3600" y="5328000"/>
            <a:ext cx="950407" cy="153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600" y="468000"/>
            <a:ext cx="692308" cy="1440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60000" y="2928144"/>
            <a:ext cx="6624000" cy="1041311"/>
          </a:xfrm>
        </p:spPr>
        <p:txBody>
          <a:bodyPr anchor="ctr" anchorCtr="0">
            <a:spAutoFit/>
          </a:bodyPr>
          <a:lstStyle>
            <a:lvl1pPr algn="ctr">
              <a:lnSpc>
                <a:spcPts val="3700"/>
              </a:lnSpc>
              <a:defRPr sz="3700" b="0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chemeClr val="bg1"/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0000" y="6411600"/>
            <a:ext cx="342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tx2"/>
                </a:solidFill>
                <a:latin typeface="Arial"/>
              </a:defRPr>
            </a:lvl1pPr>
          </a:lstStyle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600" y="5328184"/>
            <a:ext cx="950407" cy="152963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504000" y="1306800"/>
            <a:ext cx="8154000" cy="0"/>
          </a:xfrm>
          <a:prstGeom prst="rect">
            <a:avLst/>
          </a:prstGeom>
          <a:noFill/>
          <a:ln w="6350" cap="flat" cmpd="sng" algn="ctr">
            <a:solidFill>
              <a:srgbClr val="72727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 65 Medium" pitchFamily="34" charset="0"/>
            </a:endParaRPr>
          </a:p>
        </p:txBody>
      </p:sp>
      <p:pic>
        <p:nvPicPr>
          <p:cNvPr id="24" name="Imag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400" y="288000"/>
            <a:ext cx="458653" cy="95400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68000" y="1602000"/>
            <a:ext cx="8218800" cy="4525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1080000" y="237600"/>
            <a:ext cx="7416000" cy="102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Slide title</a:t>
            </a:r>
            <a:br>
              <a:rPr lang="en-US" dirty="0" smtClean="0"/>
            </a:br>
            <a:r>
              <a:rPr lang="en-US" dirty="0" smtClean="0"/>
              <a:t>Slide title can be extended to two lines</a:t>
            </a:r>
            <a:endParaRPr lang="en-US" dirty="0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>
          <a:xfrm>
            <a:off x="403200" y="6411600"/>
            <a:ext cx="9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rgbClr val="727272"/>
                </a:solidFill>
                <a:latin typeface="Arial"/>
              </a:defRPr>
            </a:lvl1pPr>
          </a:lstStyle>
          <a:p>
            <a:fld id="{CC9AA37E-C0B6-4D5E-94BC-EC52A5977D5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8000" y="6411600"/>
            <a:ext cx="468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rgbClr val="727272"/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0000" y="6411600"/>
            <a:ext cx="342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D338DB2C-40E2-4DC1-9D98-210EB2208F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000" indent="-342000" algn="l" rtl="0" eaLnBrk="1" latinLnBrk="0" hangingPunct="1">
        <a:spcBef>
          <a:spcPts val="768"/>
        </a:spcBef>
        <a:buClr>
          <a:schemeClr val="tx1"/>
        </a:buClr>
        <a:buFont typeface="Arial" pitchFamily="34" charset="0"/>
        <a:buChar char="•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rtl="0" eaLnBrk="1" latinLnBrk="0" hangingPunct="1">
        <a:spcBef>
          <a:spcPts val="672"/>
        </a:spcBef>
        <a:buClr>
          <a:schemeClr val="tx1"/>
        </a:buClr>
        <a:buFont typeface="Arial" pitchFamily="34" charset="0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rtl="0" eaLnBrk="1" latinLnBrk="0" hangingPunct="1">
        <a:spcBef>
          <a:spcPts val="576"/>
        </a:spcBef>
        <a:buClr>
          <a:schemeClr val="tx1"/>
        </a:buClr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rtl="0" eaLnBrk="1" latinLnBrk="0" hangingPunct="1">
        <a:spcBef>
          <a:spcPts val="480"/>
        </a:spcBef>
        <a:buClr>
          <a:schemeClr val="tx1"/>
        </a:buClr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9200" indent="-230400" algn="l" rtl="0" eaLnBrk="1" latinLnBrk="0" hangingPunct="1">
        <a:spcBef>
          <a:spcPts val="480"/>
        </a:spcBef>
        <a:buClr>
          <a:schemeClr val="tx1"/>
        </a:buClr>
        <a:buFont typeface="Arial" pitchFamily="34" charset="0"/>
        <a:buChar char="»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ario.cervantes@oecd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blipFill dpi="0" rotWithShape="1">
            <a:blip r:embed="rId3">
              <a:alphaModFix amt="34000"/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914400" y="1066800"/>
            <a:ext cx="8382000" cy="15240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700" b="1" dirty="0" smtClean="0"/>
              <a:t/>
            </a:r>
            <a:br>
              <a:rPr lang="en-GB" sz="2700" b="1" dirty="0" smtClean="0"/>
            </a:br>
            <a:r>
              <a:rPr lang="en-GB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GB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3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r>
              <a:rPr lang="en-GB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INNOVATION: MAIN MESSAGEs</a:t>
            </a:r>
            <a:endParaRPr 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905000" y="2971800"/>
            <a:ext cx="5410200" cy="2590800"/>
          </a:xfrm>
        </p:spPr>
        <p:txBody>
          <a:bodyPr>
            <a:noAutofit/>
          </a:bodyPr>
          <a:lstStyle/>
          <a:p>
            <a:pPr eaLnBrk="1" hangingPunct="1"/>
            <a:endParaRPr lang="en-GB" sz="2800" b="1" dirty="0">
              <a:solidFill>
                <a:schemeClr val="tx1"/>
              </a:solidFill>
              <a:ea typeface="+mj-ea"/>
              <a:cs typeface="+mj-cs"/>
            </a:endParaRPr>
          </a:p>
          <a:p>
            <a:pPr eaLnBrk="1" hangingPunct="1"/>
            <a:r>
              <a:rPr lang="en-GB" sz="2400" dirty="0" smtClean="0"/>
              <a:t>Directorate for Science, Technology                         and Innovation, OECD </a:t>
            </a:r>
          </a:p>
          <a:p>
            <a:pPr eaLnBrk="1" hangingPunct="1"/>
            <a:endParaRPr lang="en-GB" sz="2400" dirty="0" smtClean="0"/>
          </a:p>
          <a:p>
            <a:pPr eaLnBrk="1" hangingPunct="1"/>
            <a:endParaRPr lang="en-GB" sz="2400" dirty="0"/>
          </a:p>
          <a:p>
            <a:pPr eaLnBrk="1" hangingPunct="1"/>
            <a:r>
              <a:rPr lang="en-GB" dirty="0" smtClean="0"/>
              <a:t>Climate transitions through innovation </a:t>
            </a:r>
          </a:p>
          <a:p>
            <a:pPr eaLnBrk="1" hangingPunct="1"/>
            <a:r>
              <a:rPr lang="en-GB" dirty="0" smtClean="0"/>
              <a:t>18 June  2015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hlinkClick r:id="rId3"/>
              </a:rPr>
              <a:t>Mario.cervantes@oecd.org</a:t>
            </a:r>
            <a:endParaRPr lang="fr-FR" dirty="0" smtClean="0"/>
          </a:p>
          <a:p>
            <a:pPr algn="ctr">
              <a:buNone/>
            </a:pPr>
            <a:endParaRPr lang="fr-FR" dirty="0" smtClean="0"/>
          </a:p>
          <a:p>
            <a:pPr algn="ctr">
              <a:buNone/>
            </a:pPr>
            <a:endParaRPr lang="fr-FR" sz="39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800" dirty="0" smtClean="0">
                <a:solidFill>
                  <a:schemeClr val="bg2">
                    <a:lumMod val="10000"/>
                  </a:schemeClr>
                </a:solidFill>
                <a:latin typeface="Georgia" pitchFamily="18" charset="0"/>
                <a:ea typeface="+mn-ea"/>
                <a:cs typeface="Arial" charset="0"/>
              </a:rPr>
              <a:t>Thank you!</a:t>
            </a:r>
            <a:endParaRPr lang="en-US" sz="3800" dirty="0">
              <a:solidFill>
                <a:schemeClr val="bg2">
                  <a:lumMod val="10000"/>
                </a:schemeClr>
              </a:solidFill>
              <a:latin typeface="Georgia" pitchFamily="18" charset="0"/>
              <a:ea typeface="+mn-ea"/>
              <a:cs typeface="Arial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" y="2438400"/>
            <a:ext cx="9134742" cy="304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541020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latin typeface="Freestyle Script" panose="030804020302050B0404" pitchFamily="66" charset="0"/>
              </a:rPr>
              <a:t>Save the date ! </a:t>
            </a:r>
            <a:endParaRPr lang="en-GB" sz="48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3352800"/>
            <a:ext cx="8305800" cy="3124200"/>
          </a:xfrm>
        </p:spPr>
        <p:txBody>
          <a:bodyPr>
            <a:normAutofit/>
          </a:bodyPr>
          <a:lstStyle/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en-GB" sz="2400" dirty="0" smtClean="0"/>
              <a:t>Defining the concept 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en-GB" sz="2400" dirty="0" smtClean="0"/>
              <a:t>Relevance of the concept today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en-GB" sz="2400" dirty="0" smtClean="0"/>
              <a:t>Examples of barriers to transitions</a:t>
            </a:r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en-GB" sz="2400" dirty="0" smtClean="0"/>
              <a:t>Lessons from case studies </a:t>
            </a:r>
            <a:endParaRPr lang="en-GB" sz="2400" dirty="0"/>
          </a:p>
          <a:p>
            <a:pPr marL="514350" indent="-514350">
              <a:buClr>
                <a:schemeClr val="tx2"/>
              </a:buClr>
              <a:buFont typeface="+mj-lt"/>
              <a:buAutoNum type="arabicPeriod"/>
            </a:pPr>
            <a:r>
              <a:rPr lang="en-GB" sz="2400" dirty="0" smtClean="0"/>
              <a:t>Policy Implications</a:t>
            </a:r>
            <a:endParaRPr lang="en-GB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/>
              <a:t>System innovation : main messages</a:t>
            </a:r>
            <a:endParaRPr lang="en-GB" sz="2800" b="1" dirty="0"/>
          </a:p>
        </p:txBody>
      </p:sp>
      <p:pic>
        <p:nvPicPr>
          <p:cNvPr id="2058" name="Picture 22" descr="tr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6879"/>
            <a:ext cx="1547813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23" descr="troll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16879"/>
            <a:ext cx="1547813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25" descr="riv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3" y="1507621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26" descr="roa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91" y="1507621"/>
            <a:ext cx="1547812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track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203" y="1507621"/>
            <a:ext cx="1547812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fiel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015" y="1507621"/>
            <a:ext cx="1547812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050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371600"/>
            <a:ext cx="8218800" cy="4875000"/>
          </a:xfrm>
        </p:spPr>
        <p:txBody>
          <a:bodyPr>
            <a:normAutofit/>
          </a:bodyPr>
          <a:lstStyle/>
          <a:p>
            <a:r>
              <a:rPr lang="en-GB" sz="2000" i="1" dirty="0"/>
              <a:t>System innovation is a horizontal policy approach to tackle problems that are systemic in nature; it involves actors outside government and is longer term in its </a:t>
            </a:r>
            <a:r>
              <a:rPr lang="en-GB" sz="2000" i="1" dirty="0" smtClean="0"/>
              <a:t>planning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sz="1900" b="1" u="sng" dirty="0"/>
              <a:t>It involves: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E" sz="1900" dirty="0"/>
              <a:t>F</a:t>
            </a:r>
            <a:r>
              <a:rPr lang="en-IE" sz="1900" dirty="0" smtClean="0"/>
              <a:t>undamental </a:t>
            </a:r>
            <a:r>
              <a:rPr lang="en-IE" sz="1900" dirty="0"/>
              <a:t>social, technical, </a:t>
            </a:r>
            <a:r>
              <a:rPr lang="en-IE" sz="1900" dirty="0" smtClean="0"/>
              <a:t>political</a:t>
            </a:r>
          </a:p>
          <a:p>
            <a:pPr marL="457200" lvl="1" indent="0">
              <a:buNone/>
            </a:pPr>
            <a:r>
              <a:rPr lang="en-IE" sz="1900" dirty="0" smtClean="0"/>
              <a:t>     and </a:t>
            </a:r>
            <a:r>
              <a:rPr lang="en-IE" sz="1900" dirty="0"/>
              <a:t>institutional </a:t>
            </a:r>
            <a:r>
              <a:rPr lang="en-IE" sz="1900" dirty="0" smtClean="0"/>
              <a:t>change;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E" sz="1900" dirty="0"/>
              <a:t>Shared visions and co-operation is needed </a:t>
            </a:r>
          </a:p>
          <a:p>
            <a:pPr marL="457200" lvl="1" indent="0">
              <a:buNone/>
            </a:pPr>
            <a:r>
              <a:rPr lang="en-IE" sz="1900" dirty="0" smtClean="0"/>
              <a:t>     to </a:t>
            </a:r>
            <a:r>
              <a:rPr lang="en-IE" sz="1900" dirty="0"/>
              <a:t>redesign socio-technical systems –</a:t>
            </a:r>
            <a:r>
              <a:rPr lang="en-IE" sz="1900" dirty="0" smtClean="0"/>
              <a:t>cannot </a:t>
            </a:r>
            <a:r>
              <a:rPr lang="en-IE" sz="1900" dirty="0"/>
              <a:t>be </a:t>
            </a:r>
            <a:endParaRPr lang="en-IE" sz="1900" dirty="0" smtClean="0"/>
          </a:p>
          <a:p>
            <a:pPr marL="457200" lvl="1" indent="0">
              <a:buNone/>
            </a:pPr>
            <a:r>
              <a:rPr lang="en-IE" sz="1900" dirty="0" smtClean="0"/>
              <a:t>     dictated </a:t>
            </a:r>
            <a:r>
              <a:rPr lang="en-IE" sz="1900" dirty="0"/>
              <a:t>by central government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E" sz="1900" dirty="0"/>
              <a:t>Removal of barriers to radical innovations that are held back due to unsupportive institutions or market and regulatory barriers  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0000" y="237600"/>
            <a:ext cx="8064000" cy="1022400"/>
          </a:xfrm>
        </p:spPr>
        <p:txBody>
          <a:bodyPr/>
          <a:lstStyle/>
          <a:p>
            <a:r>
              <a:rPr lang="en-GB" sz="2800" b="1" dirty="0" smtClean="0"/>
              <a:t>1. Defining the concept </a:t>
            </a:r>
            <a:endParaRPr lang="en-GB" sz="2800" b="1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057400"/>
            <a:ext cx="3048000" cy="3104515"/>
          </a:xfrm>
          <a:prstGeom prst="ellipse">
            <a:avLst/>
          </a:prstGeom>
          <a:ln>
            <a:noFill/>
          </a:ln>
          <a:effectLst>
            <a:outerShdw blurRad="50800" dist="50800" dir="5400000" algn="ctr" rotWithShape="0">
              <a:schemeClr val="accent3">
                <a:lumMod val="7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765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602000"/>
            <a:ext cx="8458200" cy="4951200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Today’s societal </a:t>
            </a:r>
            <a:r>
              <a:rPr lang="en-GB" dirty="0"/>
              <a:t>challenges </a:t>
            </a:r>
            <a:r>
              <a:rPr lang="en-GB" dirty="0" smtClean="0"/>
              <a:t>involve  complex systems: 	Climate; Ageing, Energy, Unemployment etc. </a:t>
            </a:r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Technological </a:t>
            </a:r>
            <a:r>
              <a:rPr lang="en-US" dirty="0"/>
              <a:t>inter-dependencies and </a:t>
            </a:r>
            <a:r>
              <a:rPr lang="en-US" dirty="0" smtClean="0"/>
              <a:t>“chicken-egg problems” </a:t>
            </a:r>
            <a:r>
              <a:rPr lang="en-US" dirty="0"/>
              <a:t>: example of electric vehicles versus infrastructure</a:t>
            </a:r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/>
              <a:t>2. Why is the concept relevant? </a:t>
            </a: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845">
            <a:off x="1087265" y="2677415"/>
            <a:ext cx="1644376" cy="1672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929">
            <a:off x="2631899" y="3232490"/>
            <a:ext cx="1770336" cy="1644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311">
            <a:off x="4444748" y="3176913"/>
            <a:ext cx="1755331" cy="1755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15598">
            <a:off x="6078837" y="2417955"/>
            <a:ext cx="1832027" cy="1719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8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95456" cy="5051648"/>
          </a:xfrm>
        </p:spPr>
        <p:txBody>
          <a:bodyPr>
            <a:noAutofit/>
          </a:bodyPr>
          <a:lstStyle/>
          <a:p>
            <a:r>
              <a:rPr lang="en-GB" sz="2000" b="1" dirty="0" smtClean="0"/>
              <a:t>Framework conditions:</a:t>
            </a:r>
            <a:r>
              <a:rPr lang="en-GB" sz="2000" b="1" dirty="0"/>
              <a:t> </a:t>
            </a:r>
            <a:r>
              <a:rPr lang="en-GB" sz="2000" dirty="0" smtClean="0"/>
              <a:t>If </a:t>
            </a:r>
            <a:r>
              <a:rPr lang="en-GB" sz="2000" dirty="0"/>
              <a:t>innovative firms cannot grow and challenged incumbent firms cannot exit, structural change is held back. 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2000" b="1" dirty="0" smtClean="0"/>
              <a:t>Basic research: </a:t>
            </a:r>
            <a:r>
              <a:rPr lang="en-GB" sz="2000" dirty="0" smtClean="0"/>
              <a:t>Challenge driven research funding, co-operation with industry, but scientific excellence remains the single most important metric </a:t>
            </a:r>
          </a:p>
          <a:p>
            <a:endParaRPr lang="en-GB" sz="2000" dirty="0" smtClean="0"/>
          </a:p>
          <a:p>
            <a:r>
              <a:rPr lang="en-GB" sz="2000" b="1" dirty="0" smtClean="0"/>
              <a:t>Business innovation</a:t>
            </a:r>
            <a:r>
              <a:rPr lang="en-GB" sz="2000" dirty="0" smtClean="0"/>
              <a:t>: Fiscal support for R&amp;D may be misaligned but financing gaps for commercialisation are equally important 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b="1" dirty="0" smtClean="0"/>
              <a:t>Horizontal /vertical governance: </a:t>
            </a:r>
            <a:r>
              <a:rPr lang="en-GB" sz="2000" dirty="0" smtClean="0"/>
              <a:t>Devolution of innovation policies  </a:t>
            </a:r>
            <a:r>
              <a:rPr lang="en-GB" sz="2000" dirty="0"/>
              <a:t>to cities and regions demands greater co-ordination to avoid misalignment </a:t>
            </a:r>
          </a:p>
          <a:p>
            <a:endParaRPr lang="en-GB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/>
              <a:t>3. Barriers that hinder transitions  (1)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1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u="sng" dirty="0" smtClean="0"/>
              <a:t>Non-innovation policy obstacles: </a:t>
            </a:r>
            <a:endParaRPr lang="en-GB" sz="1800" b="1" u="sng" dirty="0"/>
          </a:p>
          <a:p>
            <a:r>
              <a:rPr lang="en-GB" sz="1800" dirty="0" smtClean="0"/>
              <a:t>Lack </a:t>
            </a:r>
            <a:r>
              <a:rPr lang="en-GB" sz="1800" dirty="0"/>
              <a:t>of certification </a:t>
            </a:r>
          </a:p>
          <a:p>
            <a:r>
              <a:rPr lang="en-US" sz="1800" dirty="0" smtClean="0"/>
              <a:t>Import </a:t>
            </a:r>
            <a:r>
              <a:rPr lang="en-US" sz="1800" dirty="0"/>
              <a:t>levies for green feedstock </a:t>
            </a:r>
          </a:p>
          <a:p>
            <a:r>
              <a:rPr lang="en-US" sz="1800" dirty="0" smtClean="0"/>
              <a:t>Lack </a:t>
            </a:r>
            <a:r>
              <a:rPr lang="en-US" sz="1800" dirty="0"/>
              <a:t>of level playing field between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   different </a:t>
            </a:r>
            <a:r>
              <a:rPr lang="en-US" sz="1800" dirty="0"/>
              <a:t>biomass policies </a:t>
            </a:r>
          </a:p>
          <a:p>
            <a:pPr marL="0" indent="0">
              <a:buNone/>
            </a:pPr>
            <a:endParaRPr lang="en-GB" sz="1800" b="1" u="sng" dirty="0" smtClean="0"/>
          </a:p>
          <a:p>
            <a:pPr marL="0" indent="0">
              <a:buNone/>
            </a:pPr>
            <a:endParaRPr lang="en-GB" sz="1800" b="1" u="sng" dirty="0"/>
          </a:p>
          <a:p>
            <a:pPr marL="0" indent="0">
              <a:buNone/>
            </a:pPr>
            <a:endParaRPr lang="en-GB" sz="1800" b="1" u="sng" dirty="0" smtClean="0"/>
          </a:p>
          <a:p>
            <a:pPr marL="0" indent="0">
              <a:buNone/>
            </a:pPr>
            <a:endParaRPr lang="en-GB" sz="1800" b="1" u="sng" dirty="0"/>
          </a:p>
          <a:p>
            <a:pPr marL="0" indent="0">
              <a:buNone/>
            </a:pPr>
            <a:r>
              <a:rPr lang="en-GB" sz="1800" b="1" u="sng" dirty="0" smtClean="0"/>
              <a:t>Responses</a:t>
            </a:r>
            <a:r>
              <a:rPr lang="en-GB" sz="1800" b="1" u="sng" dirty="0"/>
              <a:t>: </a:t>
            </a:r>
            <a:endParaRPr lang="en-GB" sz="1800" b="1" u="sng" dirty="0" smtClean="0"/>
          </a:p>
          <a:p>
            <a:r>
              <a:rPr lang="en-US" sz="1800" dirty="0"/>
              <a:t>Dutch policy program to remove or limit any obstacles in regulation</a:t>
            </a:r>
          </a:p>
          <a:p>
            <a:r>
              <a:rPr lang="en-US" sz="1800" dirty="0" smtClean="0"/>
              <a:t>Dutch </a:t>
            </a:r>
            <a:r>
              <a:rPr lang="en-US" sz="1800" dirty="0"/>
              <a:t>program ‘Green deals’: projects of business and government,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for </a:t>
            </a:r>
            <a:r>
              <a:rPr lang="en-US" sz="1800" dirty="0"/>
              <a:t>instance new certification of </a:t>
            </a:r>
            <a:r>
              <a:rPr lang="en-US" sz="1800" dirty="0" smtClean="0"/>
              <a:t>bio-plastics</a:t>
            </a:r>
            <a:endParaRPr lang="en-GB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/>
              <a:t>Case study 1 : Bio-economy in the NL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475013"/>
              </p:ext>
            </p:extLst>
          </p:nvPr>
        </p:nvGraphicFramePr>
        <p:xfrm>
          <a:off x="4495800" y="1676400"/>
          <a:ext cx="4468690" cy="338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Picture" r:id="rId3" imgW="8564400" imgH="6481440" progId="StaticMetafile">
                  <p:embed/>
                </p:oleObj>
              </mc:Choice>
              <mc:Fallback>
                <p:oleObj name="Picture" r:id="rId3" imgW="8564400" imgH="6481440" progId="StaticMetafil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676400"/>
                        <a:ext cx="4468690" cy="338240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17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371600"/>
            <a:ext cx="42672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u="sng" dirty="0" smtClean="0"/>
              <a:t>The challenge: </a:t>
            </a:r>
          </a:p>
          <a:p>
            <a:pPr marL="0" indent="0">
              <a:buNone/>
            </a:pPr>
            <a:endParaRPr lang="en-GB" sz="1800" b="1" u="sng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Requiring </a:t>
            </a:r>
            <a:r>
              <a:rPr lang="en-US" sz="1800" dirty="0"/>
              <a:t>(or inducing) changes respectively integration in </a:t>
            </a:r>
            <a:r>
              <a:rPr lang="en-US" sz="1800" dirty="0" smtClean="0"/>
              <a:t>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mobility </a:t>
            </a:r>
            <a:r>
              <a:rPr lang="en-US" sz="1800" dirty="0"/>
              <a:t>system as such (</a:t>
            </a:r>
            <a:r>
              <a:rPr lang="en-US" sz="1800" dirty="0" smtClean="0"/>
              <a:t>use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/>
              <a:t>      patterns, user </a:t>
            </a:r>
            <a:r>
              <a:rPr lang="en-US" sz="1800" dirty="0"/>
              <a:t>practices) </a:t>
            </a:r>
          </a:p>
          <a:p>
            <a:r>
              <a:rPr lang="en-US" sz="1800" dirty="0" smtClean="0"/>
              <a:t>not </a:t>
            </a:r>
            <a:r>
              <a:rPr lang="en-US" sz="1800" dirty="0"/>
              <a:t>only an incremental innovation </a:t>
            </a:r>
          </a:p>
          <a:p>
            <a:r>
              <a:rPr lang="en-US" sz="1800" dirty="0" smtClean="0"/>
              <a:t>not </a:t>
            </a:r>
            <a:r>
              <a:rPr lang="en-US" sz="1800" dirty="0"/>
              <a:t>only related to technological challenges </a:t>
            </a:r>
          </a:p>
          <a:p>
            <a:r>
              <a:rPr lang="en-US" sz="1800" dirty="0" smtClean="0"/>
              <a:t>Requires </a:t>
            </a:r>
            <a:r>
              <a:rPr lang="en-US" sz="1800" dirty="0"/>
              <a:t>integration in the energy system </a:t>
            </a:r>
          </a:p>
          <a:p>
            <a:r>
              <a:rPr lang="en-US" sz="1800" dirty="0" smtClean="0"/>
              <a:t>Requires </a:t>
            </a:r>
            <a:r>
              <a:rPr lang="en-US" sz="1800" dirty="0"/>
              <a:t>new infrastructures, thus ‘systemic’ </a:t>
            </a:r>
          </a:p>
          <a:p>
            <a:r>
              <a:rPr lang="en-US" sz="1800" dirty="0" smtClean="0"/>
              <a:t>Requires </a:t>
            </a:r>
            <a:r>
              <a:rPr lang="en-US" sz="1800" dirty="0"/>
              <a:t>involvement of different stakeholders and policy fields 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/>
              <a:t>Case study 2: E- mobility in Austria </a:t>
            </a:r>
          </a:p>
        </p:txBody>
      </p:sp>
      <p:graphicFrame>
        <p:nvGraphicFramePr>
          <p:cNvPr id="4" name="Diagramm 4"/>
          <p:cNvGraphicFramePr/>
          <p:nvPr>
            <p:extLst>
              <p:ext uri="{D42A27DB-BD31-4B8C-83A1-F6EECF244321}">
                <p14:modId xmlns:p14="http://schemas.microsoft.com/office/powerpoint/2010/main" val="452480468"/>
              </p:ext>
            </p:extLst>
          </p:nvPr>
        </p:nvGraphicFramePr>
        <p:xfrm>
          <a:off x="4267200" y="2057400"/>
          <a:ext cx="47244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48200" y="15240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Figure </a:t>
            </a:r>
            <a:r>
              <a:rPr lang="en-US" sz="1400" dirty="0" smtClean="0">
                <a:latin typeface="+mn-lt"/>
              </a:rPr>
              <a:t>: </a:t>
            </a:r>
            <a:r>
              <a:rPr lang="en-US" sz="1400" dirty="0">
                <a:latin typeface="+mn-lt"/>
              </a:rPr>
              <a:t>number of newly registered EVs in Austria per month</a:t>
            </a:r>
            <a:endParaRPr lang="en-GB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39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524000"/>
            <a:ext cx="8458200" cy="4876800"/>
          </a:xfrm>
        </p:spPr>
        <p:txBody>
          <a:bodyPr>
            <a:normAutofit lnSpcReduction="10000"/>
          </a:bodyPr>
          <a:lstStyle/>
          <a:p>
            <a:pPr lvl="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000" dirty="0"/>
              <a:t>Policy </a:t>
            </a:r>
            <a:r>
              <a:rPr lang="en-GB" sz="2000" dirty="0" smtClean="0"/>
              <a:t>makers’ clear </a:t>
            </a:r>
            <a:r>
              <a:rPr lang="en-GB" sz="2000" dirty="0"/>
              <a:t>understanding of the systemic nature of problem and their role for instituting </a:t>
            </a:r>
            <a:r>
              <a:rPr lang="en-GB" sz="2000" dirty="0" smtClean="0"/>
              <a:t>changes;</a:t>
            </a:r>
            <a:r>
              <a:rPr lang="en-GB" sz="2000" dirty="0"/>
              <a:t> </a:t>
            </a:r>
            <a:endParaRPr lang="en-GB" sz="2000" dirty="0" smtClean="0"/>
          </a:p>
          <a:p>
            <a:pPr marL="0" lvl="0" indent="0">
              <a:spcBef>
                <a:spcPts val="600"/>
              </a:spcBef>
              <a:buNone/>
            </a:pPr>
            <a:endParaRPr lang="en-GB" sz="200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/>
              <a:t>Transition </a:t>
            </a:r>
            <a:r>
              <a:rPr lang="en-US" sz="2000" dirty="0"/>
              <a:t>management and participatory approaches </a:t>
            </a:r>
            <a:r>
              <a:rPr lang="en-US" sz="2000" dirty="0" smtClean="0"/>
              <a:t>require time, consistency and </a:t>
            </a:r>
            <a:r>
              <a:rPr lang="en-US" sz="2000" dirty="0"/>
              <a:t>stability in policy direction</a:t>
            </a:r>
            <a:r>
              <a:rPr lang="en-US" sz="2000" dirty="0" smtClean="0"/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/>
              <a:t>Understanding and managing resistance to change </a:t>
            </a:r>
            <a:r>
              <a:rPr lang="en-US" sz="2000" dirty="0"/>
              <a:t>is a key role of policy</a:t>
            </a:r>
            <a:r>
              <a:rPr lang="en-US" sz="2000" dirty="0" smtClean="0"/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 smtClean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000" dirty="0"/>
              <a:t>N</a:t>
            </a:r>
            <a:r>
              <a:rPr lang="en-GB" sz="2000" dirty="0" smtClean="0"/>
              <a:t>eed </a:t>
            </a:r>
            <a:r>
              <a:rPr lang="en-GB" sz="2000" dirty="0"/>
              <a:t>for new administrative capabilities and new needs for co-ordination across governments and in innovation eco-systems. </a:t>
            </a:r>
            <a:endParaRPr lang="en-GB" sz="2000" dirty="0" smtClean="0"/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  <a:p>
            <a:pPr lvl="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New framework conditions to shift incentives in the desired direction (law, regulations) and market mechanisms such as prices.</a:t>
            </a:r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/>
              <a:t>5. Policy Implications (1)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367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200" dirty="0"/>
              <a:t>Minimise the risks of policy failure associated with picking winners and technological lock-in. </a:t>
            </a:r>
            <a:endParaRPr lang="en-GB" sz="2200" dirty="0" smtClean="0"/>
          </a:p>
          <a:p>
            <a:pPr marL="0" indent="0">
              <a:spcBef>
                <a:spcPts val="600"/>
              </a:spcBef>
              <a:buNone/>
            </a:pPr>
            <a:endParaRPr lang="en-GB" sz="220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200" dirty="0"/>
              <a:t>Supporting a broad portfolio of support to tech and non-tech innovations (i.e. the low hanging fruit) to reduce risks but loss of directionality?  </a:t>
            </a:r>
            <a:endParaRPr lang="en-GB" sz="2200" dirty="0" smtClean="0"/>
          </a:p>
          <a:p>
            <a:pPr marL="0" indent="0">
              <a:spcBef>
                <a:spcPts val="600"/>
              </a:spcBef>
              <a:buNone/>
            </a:pPr>
            <a:endParaRPr lang="en-GB" sz="220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200" dirty="0"/>
              <a:t>Infrastructure – renewal and creation of new </a:t>
            </a:r>
            <a:r>
              <a:rPr lang="en-GB" sz="2200" dirty="0" smtClean="0"/>
              <a:t>infrastructure</a:t>
            </a:r>
          </a:p>
          <a:p>
            <a:pPr marL="0" indent="0">
              <a:spcBef>
                <a:spcPts val="600"/>
              </a:spcBef>
              <a:buNone/>
            </a:pPr>
            <a:endParaRPr lang="en-GB" sz="220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2200" dirty="0"/>
              <a:t>Governance requires both the mobilisation existing policy frameworks and instruments and the creation of new </a:t>
            </a:r>
            <a:r>
              <a:rPr lang="en-GB" sz="2200" dirty="0" smtClean="0"/>
              <a:t>one</a:t>
            </a:r>
          </a:p>
          <a:p>
            <a:pPr marL="0" indent="0">
              <a:spcBef>
                <a:spcPts val="600"/>
              </a:spcBef>
              <a:buNone/>
            </a:pPr>
            <a:endParaRPr lang="en-GB" sz="220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200" dirty="0"/>
              <a:t>Long-term policy strategies, with a defined roadmap. </a:t>
            </a:r>
          </a:p>
          <a:p>
            <a:pPr marL="0" indent="0">
              <a:spcBef>
                <a:spcPts val="600"/>
              </a:spcBef>
              <a:buNone/>
            </a:pPr>
            <a:endParaRPr lang="en-US" sz="220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200" dirty="0"/>
              <a:t>Policy targets with great indicators and standards.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/>
              <a:t>5. Policy Implications </a:t>
            </a:r>
            <a:r>
              <a:rPr lang="en-GB" sz="2800" b="1" dirty="0" smtClean="0"/>
              <a:t>(2) </a:t>
            </a:r>
            <a:endParaRPr lang="en-GB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65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ECD_English_white">
  <a:themeElements>
    <a:clrScheme name="OECD white">
      <a:dk1>
        <a:srgbClr val="727272"/>
      </a:dk1>
      <a:lt1>
        <a:sysClr val="window" lastClr="FFFFFF"/>
      </a:lt1>
      <a:dk2>
        <a:srgbClr val="006299"/>
      </a:dk2>
      <a:lt2>
        <a:srgbClr val="E6E6E6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ECD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ECD white">
    <a:dk1>
      <a:srgbClr val="727272"/>
    </a:dk1>
    <a:lt1>
      <a:sysClr val="window" lastClr="FFFFFF"/>
    </a:lt1>
    <a:dk2>
      <a:srgbClr val="006299"/>
    </a:dk2>
    <a:lt2>
      <a:srgbClr val="E6E6E6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ECD white">
    <a:dk1>
      <a:srgbClr val="727272"/>
    </a:dk1>
    <a:lt1>
      <a:sysClr val="window" lastClr="FFFFFF"/>
    </a:lt1>
    <a:dk2>
      <a:srgbClr val="006299"/>
    </a:dk2>
    <a:lt2>
      <a:srgbClr val="E6E6E6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495</Words>
  <Application>Microsoft Office PowerPoint</Application>
  <PresentationFormat>On-screen Show (4:3)</PresentationFormat>
  <Paragraphs>100</Paragraphs>
  <Slides>10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Custom Design</vt:lpstr>
      <vt:lpstr>OECD_English_white</vt:lpstr>
      <vt:lpstr>Picture</vt:lpstr>
      <vt:lpstr>  sYSTEM INNOVATION: MAIN MESSAGEs</vt:lpstr>
      <vt:lpstr>System innovation : main messages</vt:lpstr>
      <vt:lpstr>1. Defining the concept </vt:lpstr>
      <vt:lpstr>2. Why is the concept relevant? </vt:lpstr>
      <vt:lpstr>3. Barriers that hinder transitions  (1)</vt:lpstr>
      <vt:lpstr>Case study 1 : Bio-economy in the NL </vt:lpstr>
      <vt:lpstr>Case study 2: E- mobility in Austria </vt:lpstr>
      <vt:lpstr>5. Policy Implications (1) </vt:lpstr>
      <vt:lpstr>5. Policy Implications (2)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INNOVATION:  Policy and challenges</dc:title>
  <dc:creator>CERVANTES Mario, STI/CSO</dc:creator>
  <cp:lastModifiedBy>ROBERT Marion</cp:lastModifiedBy>
  <cp:revision>49</cp:revision>
  <dcterms:modified xsi:type="dcterms:W3CDTF">2015-06-17T10:11:52Z</dcterms:modified>
</cp:coreProperties>
</file>